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sldIdLst>
    <p:sldId id="266" r:id="rId5"/>
    <p:sldId id="267" r:id="rId6"/>
    <p:sldId id="268" r:id="rId7"/>
    <p:sldId id="269" r:id="rId8"/>
    <p:sldId id="270" r:id="rId9"/>
    <p:sldId id="274" r:id="rId10"/>
    <p:sldId id="271" r:id="rId11"/>
    <p:sldId id="276" r:id="rId12"/>
    <p:sldId id="272" r:id="rId13"/>
    <p:sldId id="273" r:id="rId14"/>
    <p:sldId id="277" r:id="rId15"/>
    <p:sldId id="27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403" y="-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1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861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81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669AF7-7BEB-44E4-9852-375E34362B5B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5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0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5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5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0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6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4/20/2020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2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2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cisecurity.org/controls/cis-controls-lis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bsa.org/" TargetMode="External"/><Relationship Id="rId2" Type="http://schemas.openxmlformats.org/officeDocument/2006/relationships/hyperlink" Target="https://www.opengroup.org/toga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bsa.org/sabsa-executive-summa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305" y="1578989"/>
            <a:ext cx="4157959" cy="2545472"/>
          </a:xfrm>
        </p:spPr>
        <p:txBody>
          <a:bodyPr>
            <a:normAutofit/>
          </a:bodyPr>
          <a:lstStyle/>
          <a:p>
            <a:r>
              <a:rPr lang="en-US" sz="6000" dirty="0"/>
              <a:t>Technical Security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latin typeface="Freestyle Script" panose="030804020302050B0404" pitchFamily="66" charset="0"/>
              </a:rPr>
              <a:t>A flight over the cuckoo’s nest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drawings</a:t>
            </a:r>
            <a:br>
              <a:rPr lang="en-US" dirty="0"/>
            </a:br>
            <a:r>
              <a:rPr lang="en-US" sz="2800" dirty="0"/>
              <a:t>(because *almost* no one is reading the text)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people do not read all text</a:t>
            </a:r>
          </a:p>
          <a:p>
            <a:r>
              <a:rPr lang="en-US"/>
              <a:t>Drawings </a:t>
            </a:r>
            <a:r>
              <a:rPr lang="en-US" dirty="0"/>
              <a:t>remain as reference</a:t>
            </a:r>
          </a:p>
          <a:p>
            <a:r>
              <a:rPr lang="en-US" dirty="0"/>
              <a:t>Try to illustrate complex approaches with drawings</a:t>
            </a:r>
          </a:p>
          <a:p>
            <a:r>
              <a:rPr lang="en-US" dirty="0"/>
              <a:t>Try to know your audience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F9206F-386B-4E4E-811B-10902EFFF25B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Where do we start?  #  What do we look for?  #  Evidence  #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Drawings </a:t>
            </a:r>
            <a:r>
              <a:rPr lang="en-US" sz="20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2560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3260364" cy="1609344"/>
          </a:xfrm>
        </p:spPr>
        <p:txBody>
          <a:bodyPr/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sz="2800" dirty="0"/>
              <a:t>addressing the </a:t>
            </a:r>
            <a:br>
              <a:rPr lang="en-US" sz="2800" dirty="0"/>
            </a:br>
            <a:r>
              <a:rPr lang="en-US" sz="2800" dirty="0"/>
              <a:t>malware problem</a:t>
            </a:r>
            <a:endParaRPr lang="en-NL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4F2780-B5B5-4B7B-A0F2-217A906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943" y="-879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9A0465B-D69C-45D7-9117-CA300F76B9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60383"/>
              </p:ext>
            </p:extLst>
          </p:nvPr>
        </p:nvGraphicFramePr>
        <p:xfrm>
          <a:off x="4379260" y="178163"/>
          <a:ext cx="6181164" cy="667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3" imgW="6883548" imgH="7435975" progId="Visio.Drawing.15">
                  <p:embed/>
                </p:oleObj>
              </mc:Choice>
              <mc:Fallback>
                <p:oleObj r:id="rId3" imgW="6883548" imgH="74359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260" y="178163"/>
                        <a:ext cx="6181164" cy="6679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4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3260364" cy="2769556"/>
          </a:xfrm>
        </p:spPr>
        <p:txBody>
          <a:bodyPr>
            <a:normAutofit/>
          </a:bodyPr>
          <a:lstStyle/>
          <a:p>
            <a:r>
              <a:rPr lang="en-US" dirty="0"/>
              <a:t>Example 2</a:t>
            </a:r>
            <a:br>
              <a:rPr lang="en-US" dirty="0"/>
            </a:br>
            <a:r>
              <a:rPr lang="en-US" sz="2800" dirty="0"/>
              <a:t>policies – </a:t>
            </a:r>
            <a:br>
              <a:rPr lang="en-US" sz="2800" dirty="0"/>
            </a:br>
            <a:r>
              <a:rPr lang="en-US" sz="2800" dirty="0"/>
              <a:t>they apply</a:t>
            </a:r>
            <a:br>
              <a:rPr lang="en-US" sz="2800" dirty="0"/>
            </a:br>
            <a:r>
              <a:rPr lang="en-US" sz="2800" dirty="0"/>
              <a:t>to all solutions </a:t>
            </a:r>
            <a:br>
              <a:rPr lang="en-US" sz="2800" dirty="0"/>
            </a:br>
            <a:r>
              <a:rPr lang="en-US" sz="2800" dirty="0"/>
              <a:t>equally</a:t>
            </a:r>
            <a:endParaRPr lang="en-NL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4F2780-B5B5-4B7B-A0F2-217A906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943" y="-879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ABB81-93D6-4D4A-8382-1173C4C1D1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69224" y="327024"/>
            <a:ext cx="128173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F59BCA0-3535-4516-809B-EA0954B11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955632"/>
              </p:ext>
            </p:extLst>
          </p:nvPr>
        </p:nvGraphicFramePr>
        <p:xfrm>
          <a:off x="4769224" y="-7943"/>
          <a:ext cx="6019800" cy="686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6521339" imgH="7435975" progId="Visio.Drawing.15">
                  <p:embed/>
                </p:oleObj>
              </mc:Choice>
              <mc:Fallback>
                <p:oleObj r:id="rId3" imgW="6521339" imgH="74359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9224" y="-7943"/>
                        <a:ext cx="6019800" cy="68659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75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305" y="1578989"/>
            <a:ext cx="4157959" cy="2545472"/>
          </a:xfrm>
        </p:spPr>
        <p:txBody>
          <a:bodyPr>
            <a:normAutofit/>
          </a:bodyPr>
          <a:lstStyle/>
          <a:p>
            <a:r>
              <a:rPr lang="en-US" sz="6000" dirty="0"/>
              <a:t>So many …</a:t>
            </a:r>
            <a:br>
              <a:rPr lang="en-US" sz="6000" dirty="0"/>
            </a:br>
            <a:r>
              <a:rPr lang="en-US" sz="6000" dirty="0"/>
              <a:t>questions !?!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latin typeface="Freestyle Script" panose="030804020302050B0404" pitchFamily="66" charset="0"/>
              </a:rPr>
              <a:t>After a very high-level flight over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looking at?</a:t>
            </a:r>
            <a:br>
              <a:rPr lang="en-US"/>
            </a:br>
            <a:r>
              <a:rPr lang="en-US" sz="2800"/>
              <a:t>(when flying high over the cuckoo’s nest)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What do we look for?</a:t>
            </a:r>
          </a:p>
          <a:p>
            <a:r>
              <a:rPr lang="en-US" dirty="0"/>
              <a:t>Evidence!!!</a:t>
            </a:r>
          </a:p>
          <a:p>
            <a:r>
              <a:rPr lang="en-US" dirty="0"/>
              <a:t>More evidence!!!</a:t>
            </a:r>
          </a:p>
          <a:p>
            <a:r>
              <a:rPr lang="en-US" dirty="0"/>
              <a:t>Drawings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802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br>
              <a:rPr lang="en-US" dirty="0"/>
            </a:br>
            <a:r>
              <a:rPr lang="en-US" sz="2800" dirty="0"/>
              <a:t>(non-pretentious definition)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overview of the technical decisions in order to give a direction and implement  the high-level plan (architecture) to secure the enterprise</a:t>
            </a:r>
          </a:p>
          <a:p>
            <a:r>
              <a:rPr lang="en-US" dirty="0"/>
              <a:t>It should align with the security policies of the company (if there are any)</a:t>
            </a:r>
          </a:p>
          <a:p>
            <a:r>
              <a:rPr lang="en-US" dirty="0"/>
              <a:t>It should ne measurable</a:t>
            </a:r>
          </a:p>
          <a:p>
            <a:pPr marL="0" indent="0">
              <a:buNone/>
            </a:pPr>
            <a:r>
              <a:rPr lang="en-US" dirty="0"/>
              <a:t>AND</a:t>
            </a:r>
          </a:p>
          <a:p>
            <a:r>
              <a:rPr lang="en-US" dirty="0"/>
              <a:t>It should be measurable in an automated way ;)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0FEC48-351A-444C-9794-F6AAD189A35E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is it?  </a:t>
            </a:r>
            <a:r>
              <a:rPr lang="en-US" sz="2000" dirty="0"/>
              <a:t>#  Where do we start?  #  What do we look for?  #  Evidence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92276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  <a:br>
              <a:rPr lang="en-US" dirty="0"/>
            </a:br>
            <a:r>
              <a:rPr lang="en-US" sz="2800" dirty="0"/>
              <a:t>(..somewhere in the middle..)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good to understand </a:t>
            </a:r>
            <a:r>
              <a:rPr lang="en-US" b="1" dirty="0">
                <a:solidFill>
                  <a:srgbClr val="0070C0"/>
                </a:solidFill>
              </a:rPr>
              <a:t>what is already in place </a:t>
            </a:r>
          </a:p>
          <a:p>
            <a:pPr marL="0" indent="0">
              <a:buNone/>
            </a:pPr>
            <a:r>
              <a:rPr lang="en-US" dirty="0"/>
              <a:t>(procedures, enterprise architecture, security policies, technical setup)</a:t>
            </a:r>
          </a:p>
          <a:p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what is important </a:t>
            </a:r>
            <a:r>
              <a:rPr lang="en-US" dirty="0"/>
              <a:t>for the particular business</a:t>
            </a:r>
          </a:p>
          <a:p>
            <a:r>
              <a:rPr lang="en-US" dirty="0"/>
              <a:t>And how far they are prepared to go within the next months and year (to prioritize)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aware </a:t>
            </a:r>
            <a:r>
              <a:rPr lang="en-US" b="1" dirty="0">
                <a:solidFill>
                  <a:srgbClr val="0070C0"/>
                </a:solidFill>
              </a:rPr>
              <a:t>you cannot fix everything</a:t>
            </a:r>
            <a:r>
              <a:rPr lang="en-US" dirty="0"/>
              <a:t>! 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C25FB-C7A6-41B2-98E0-9630BC6AC053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Where do we start?  </a:t>
            </a:r>
            <a:r>
              <a:rPr lang="en-US" sz="2000" dirty="0"/>
              <a:t>#  What do we look for?  #  Evidence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33804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look for?</a:t>
            </a:r>
            <a:br>
              <a:rPr lang="en-US" dirty="0"/>
            </a:br>
            <a:r>
              <a:rPr lang="en-US" sz="2800" dirty="0"/>
              <a:t>(here come the cis controls)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51960"/>
          </a:xfrm>
        </p:spPr>
        <p:txBody>
          <a:bodyPr>
            <a:normAutofit/>
          </a:bodyPr>
          <a:lstStyle/>
          <a:p>
            <a:r>
              <a:rPr lang="en-US" dirty="0"/>
              <a:t>A very good to tough all domains is to follow the CIS controls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https://www.cisecurity.org/controls/cis-controls-list/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  <a:p>
            <a:r>
              <a:rPr lang="en-US" dirty="0"/>
              <a:t>An excellent </a:t>
            </a:r>
            <a:r>
              <a:rPr lang="en-US" dirty="0">
                <a:solidFill>
                  <a:srgbClr val="00B0F0"/>
                </a:solidFill>
              </a:rPr>
              <a:t>‘forget-me-not’ </a:t>
            </a:r>
            <a:r>
              <a:rPr lang="en-US" dirty="0"/>
              <a:t>for all key security points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compensating controls</a:t>
            </a:r>
            <a:r>
              <a:rPr lang="en-US" dirty="0"/>
              <a:t> </a:t>
            </a:r>
          </a:p>
          <a:p>
            <a:r>
              <a:rPr lang="en-US" b="1" dirty="0"/>
              <a:t>achievable targets </a:t>
            </a:r>
          </a:p>
          <a:p>
            <a:r>
              <a:rPr lang="en-US" b="1" dirty="0"/>
              <a:t>solid base principles </a:t>
            </a:r>
            <a:r>
              <a:rPr lang="en-US" dirty="0"/>
              <a:t>(basic CIS controls).</a:t>
            </a:r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50F22779-2D88-4A8F-850D-F3B38844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7" y="844925"/>
            <a:ext cx="1662689" cy="2355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7652B-244A-40A5-9760-2762A3B08499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Where do we start?  #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do we look for?  </a:t>
            </a:r>
            <a:r>
              <a:rPr lang="en-US" sz="2000" dirty="0"/>
              <a:t>#  Evidence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19387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look for?</a:t>
            </a:r>
            <a:br>
              <a:rPr lang="en-US"/>
            </a:br>
            <a:r>
              <a:rPr lang="en-US" sz="2800"/>
              <a:t>(an architectural process)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Togaf</a:t>
            </a:r>
            <a:r>
              <a:rPr lang="en-US" dirty="0"/>
              <a:t> /</a:t>
            </a:r>
            <a:r>
              <a:rPr lang="en-US" dirty="0" err="1"/>
              <a:t>Sabsa</a:t>
            </a:r>
            <a:r>
              <a:rPr lang="en-US" dirty="0"/>
              <a:t> </a:t>
            </a:r>
          </a:p>
          <a:p>
            <a:r>
              <a:rPr lang="en-US" dirty="0" err="1"/>
              <a:t>Togaf</a:t>
            </a:r>
            <a:r>
              <a:rPr lang="en-US" dirty="0"/>
              <a:t>: cyclic / improve security in a controlled way</a:t>
            </a:r>
          </a:p>
          <a:p>
            <a:r>
              <a:rPr lang="en-US" dirty="0" err="1"/>
              <a:t>Sabsa</a:t>
            </a:r>
            <a:r>
              <a:rPr lang="en-US" dirty="0"/>
              <a:t>: very fluffy =&gt; high costs</a:t>
            </a:r>
          </a:p>
          <a:p>
            <a:r>
              <a:rPr lang="en-US" dirty="0"/>
              <a:t>Security maturity -&gt; </a:t>
            </a:r>
            <a:r>
              <a:rPr lang="en-US" dirty="0" err="1"/>
              <a:t>Sabsa</a:t>
            </a:r>
            <a:endParaRPr lang="en-US" dirty="0"/>
          </a:p>
          <a:p>
            <a:r>
              <a:rPr lang="en-US" dirty="0"/>
              <a:t>Most enterprises: not.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https://www.opengroup.org/togaf</a:t>
            </a:r>
            <a:endParaRPr lang="en-US" sz="1200" dirty="0">
              <a:solidFill>
                <a:srgbClr val="0070C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https://sabsa.org/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https://sabsa.org/sabsa-executive-summary/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88B92-E6CF-41EB-8E1E-498A733DB740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Where do we start?  #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do we look for?  </a:t>
            </a:r>
            <a:r>
              <a:rPr lang="en-US" sz="2000" dirty="0"/>
              <a:t>#  Evidence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133469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togaf</a:t>
            </a:r>
            <a:br>
              <a:rPr lang="en-US" dirty="0"/>
            </a:br>
            <a:r>
              <a:rPr lang="en-US" sz="2800" dirty="0"/>
              <a:t>(an overview)</a:t>
            </a:r>
            <a:endParaRPr lang="en-NL" sz="28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145712B-651A-430C-B33C-0AA5DA74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03" y="291724"/>
            <a:ext cx="4716639" cy="62745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A79A26-1433-442C-930D-F78018BEC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23271" cy="4323354"/>
          </a:xfrm>
        </p:spPr>
        <p:txBody>
          <a:bodyPr>
            <a:normAutofit/>
          </a:bodyPr>
          <a:lstStyle/>
          <a:p>
            <a:r>
              <a:rPr lang="en-US" dirty="0"/>
              <a:t>Smaller, qualitative steps</a:t>
            </a:r>
          </a:p>
          <a:p>
            <a:r>
              <a:rPr lang="en-US" dirty="0"/>
              <a:t>Align with enterprise security</a:t>
            </a:r>
          </a:p>
          <a:p>
            <a:r>
              <a:rPr lang="en-US" dirty="0"/>
              <a:t>Prioritize </a:t>
            </a:r>
          </a:p>
          <a:p>
            <a:r>
              <a:rPr lang="en-US" dirty="0"/>
              <a:t>Periodical review cycle</a:t>
            </a:r>
          </a:p>
          <a:p>
            <a:r>
              <a:rPr lang="en-US" dirty="0"/>
              <a:t>Define projects</a:t>
            </a:r>
          </a:p>
          <a:p>
            <a:r>
              <a:rPr lang="en-US" dirty="0"/>
              <a:t>Automation</a:t>
            </a:r>
          </a:p>
          <a:p>
            <a:r>
              <a:rPr lang="en-US" sz="2400" dirty="0"/>
              <a:t>Automation</a:t>
            </a:r>
          </a:p>
          <a:p>
            <a:r>
              <a:rPr lang="en-US" sz="3200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84452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  <a:br>
              <a:rPr lang="en-US" dirty="0"/>
            </a:br>
            <a:r>
              <a:rPr lang="en-US" sz="2800" dirty="0"/>
              <a:t>(measure it)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technical architecture should include the process of </a:t>
            </a:r>
            <a:r>
              <a:rPr lang="en-US" b="1" dirty="0"/>
              <a:t>measuring the implemented security controls</a:t>
            </a:r>
            <a:r>
              <a:rPr lang="en-US" dirty="0"/>
              <a:t> in the defined projects</a:t>
            </a:r>
          </a:p>
          <a:p>
            <a:r>
              <a:rPr lang="en-US" dirty="0"/>
              <a:t>Never design something which cannot be measured </a:t>
            </a:r>
          </a:p>
          <a:p>
            <a:r>
              <a:rPr lang="en-US" dirty="0"/>
              <a:t>Measuring a security solution should be </a:t>
            </a:r>
            <a:r>
              <a:rPr lang="en-US" b="1" dirty="0"/>
              <a:t>included in the project </a:t>
            </a:r>
            <a:r>
              <a:rPr lang="en-US" dirty="0"/>
              <a:t>when possible</a:t>
            </a:r>
          </a:p>
          <a:p>
            <a:r>
              <a:rPr lang="en-US" dirty="0"/>
              <a:t>It helps in the </a:t>
            </a:r>
            <a:r>
              <a:rPr lang="en-US" b="1" dirty="0"/>
              <a:t>next (</a:t>
            </a:r>
            <a:r>
              <a:rPr lang="en-US" b="1" dirty="0" err="1"/>
              <a:t>Togaf</a:t>
            </a:r>
            <a:r>
              <a:rPr lang="en-US" b="1" dirty="0"/>
              <a:t>) iteration </a:t>
            </a:r>
            <a:r>
              <a:rPr lang="en-US" dirty="0"/>
              <a:t>if the </a:t>
            </a:r>
            <a:r>
              <a:rPr lang="en-US" b="1" dirty="0"/>
              <a:t>decision</a:t>
            </a:r>
            <a:r>
              <a:rPr lang="en-US" dirty="0"/>
              <a:t> can be made based on </a:t>
            </a:r>
            <a:r>
              <a:rPr lang="en-US" b="1" dirty="0"/>
              <a:t>evidence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email migration – malware incidents reports</a:t>
            </a:r>
          </a:p>
          <a:p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6069F3-574C-4BC8-8FF8-F50A43542E97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Where do we start?  #  What do we look for?  #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Evidence</a:t>
            </a:r>
            <a:r>
              <a:rPr lang="en-US" sz="2000" dirty="0"/>
              <a:t>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427612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EFA6-1EA7-4459-9AD6-B0786D5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evidence</a:t>
            </a:r>
            <a:br>
              <a:rPr lang="en-US" dirty="0"/>
            </a:br>
            <a:r>
              <a:rPr lang="en-US" sz="2800" dirty="0"/>
              <a:t>(measure it … again)</a:t>
            </a:r>
            <a:endParaRPr lang="en-NL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124E-BFD9-4390-BA35-3C2F510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all the technical controls </a:t>
            </a:r>
            <a:r>
              <a:rPr lang="en-US" b="1" dirty="0"/>
              <a:t>after each major change </a:t>
            </a:r>
            <a:r>
              <a:rPr lang="en-US" dirty="0"/>
              <a:t>caused by projects </a:t>
            </a:r>
          </a:p>
          <a:p>
            <a:r>
              <a:rPr lang="en-US" dirty="0"/>
              <a:t>Measure using </a:t>
            </a:r>
            <a:r>
              <a:rPr lang="en-US" b="1" dirty="0"/>
              <a:t>automated</a:t>
            </a:r>
            <a:r>
              <a:rPr lang="en-US" dirty="0"/>
              <a:t> controls (tooling, scripts)</a:t>
            </a:r>
          </a:p>
          <a:p>
            <a:r>
              <a:rPr lang="en-US" dirty="0"/>
              <a:t>Results should be recorded and used in </a:t>
            </a:r>
            <a:r>
              <a:rPr lang="en-US" b="1" dirty="0"/>
              <a:t>correlations</a:t>
            </a:r>
            <a:r>
              <a:rPr lang="en-US" dirty="0"/>
              <a:t> and reporting</a:t>
            </a:r>
          </a:p>
          <a:p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886DA6-F2B2-41F6-BCD6-7908ECC9389A}"/>
              </a:ext>
            </a:extLst>
          </p:cNvPr>
          <p:cNvSpPr/>
          <p:nvPr/>
        </p:nvSpPr>
        <p:spPr>
          <a:xfrm>
            <a:off x="942728" y="6199632"/>
            <a:ext cx="1017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What is it?  #  Where do we start?  #  What do we look for?  #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Evidence</a:t>
            </a:r>
            <a:r>
              <a:rPr lang="en-US" sz="2000" dirty="0"/>
              <a:t>  #  Drawings    </a:t>
            </a:r>
          </a:p>
        </p:txBody>
      </p:sp>
    </p:spTree>
    <p:extLst>
      <p:ext uri="{BB962C8B-B14F-4D97-AF65-F5344CB8AC3E}">
        <p14:creationId xmlns:p14="http://schemas.microsoft.com/office/powerpoint/2010/main" val="2919677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652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Freestyle Script</vt:lpstr>
      <vt:lpstr>Rockwell</vt:lpstr>
      <vt:lpstr>Rockwell Condensed</vt:lpstr>
      <vt:lpstr>Wingdings</vt:lpstr>
      <vt:lpstr>Wood Type</vt:lpstr>
      <vt:lpstr>Visio.Drawing.15</vt:lpstr>
      <vt:lpstr>Technical Security Architecture</vt:lpstr>
      <vt:lpstr>What are we looking at? (when flying high over the cuckoo’s nest)</vt:lpstr>
      <vt:lpstr>What IS IT? (non-pretentious definition)</vt:lpstr>
      <vt:lpstr>Where do we start? (..somewhere in the middle..)</vt:lpstr>
      <vt:lpstr>What do we look for? (here come the cis controls)</vt:lpstr>
      <vt:lpstr>What do we look for? (an architectural process)</vt:lpstr>
      <vt:lpstr>togaf (an overview)</vt:lpstr>
      <vt:lpstr>evidence (measure it)</vt:lpstr>
      <vt:lpstr>More evidence (measure it … again)</vt:lpstr>
      <vt:lpstr>drawings (because *almost* no one is reading the text)</vt:lpstr>
      <vt:lpstr>Example 1 addressing the  malware problem</vt:lpstr>
      <vt:lpstr>Example 2 policies –  they apply to all solutions  equally</vt:lpstr>
      <vt:lpstr>So many … questions !?!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2020-04-20T21:50:33Z</dcterms:created>
  <dcterms:modified xsi:type="dcterms:W3CDTF">2020-04-22T10:10:41Z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